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18"/>
  </p:notesMasterIdLst>
  <p:sldIdLst>
    <p:sldId id="2203" r:id="rId2"/>
    <p:sldId id="2257" r:id="rId3"/>
    <p:sldId id="2208" r:id="rId4"/>
    <p:sldId id="2209" r:id="rId5"/>
    <p:sldId id="2353" r:id="rId6"/>
    <p:sldId id="2297" r:id="rId7"/>
    <p:sldId id="2365" r:id="rId8"/>
    <p:sldId id="2366" r:id="rId9"/>
    <p:sldId id="2367" r:id="rId10"/>
    <p:sldId id="2368" r:id="rId11"/>
    <p:sldId id="2369" r:id="rId12"/>
    <p:sldId id="2370" r:id="rId13"/>
    <p:sldId id="2371" r:id="rId14"/>
    <p:sldId id="2372" r:id="rId15"/>
    <p:sldId id="2063" r:id="rId16"/>
    <p:sldId id="2104" r:id="rId17"/>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4AC"/>
    <a:srgbClr val="000000"/>
    <a:srgbClr val="000204"/>
    <a:srgbClr val="9C866E"/>
    <a:srgbClr val="6E5B4C"/>
    <a:srgbClr val="820000"/>
    <a:srgbClr val="0A0A0A"/>
    <a:srgbClr val="101010"/>
    <a:srgbClr val="0D0D0D"/>
    <a:srgbClr val="00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86371" autoAdjust="0"/>
  </p:normalViewPr>
  <p:slideViewPr>
    <p:cSldViewPr>
      <p:cViewPr varScale="1">
        <p:scale>
          <a:sx n="100" d="100"/>
          <a:sy n="100" d="100"/>
        </p:scale>
        <p:origin x="996" y="102"/>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Joh 5:14 Afterward Jesus found him in the temple, and said to him, "See, you have been made well. Sin no more, lest a worse thing come upon you.“</a:t>
            </a:r>
          </a:p>
          <a:p>
            <a:r>
              <a:rPr lang="en-US" sz="1200" kern="1200" dirty="0" smtClean="0">
                <a:solidFill>
                  <a:srgbClr val="000000"/>
                </a:solidFill>
                <a:effectLst/>
                <a:latin typeface="Times New Roman" pitchFamily="16" charset="0"/>
                <a:ea typeface="+mn-ea"/>
                <a:cs typeface="+mn-cs"/>
              </a:rPr>
              <a:t>Mt 18:7 ¶ "Woe to the world because of offenses! For offenses must come, but woe to that man by whom the offense comes!</a:t>
            </a:r>
          </a:p>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5:10 finding out what is acceptable to the Lord.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1509826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10:24 And let us consider one another in order to stir up love and good works,  25 not forsaking the assembling of ourselves together, as is the manner of some, but exhorting one another, and so much the more as you see the Day approaching.</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2484563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7:16 For how do you know, O wife, whether you will save your husband? Or how do you know, O husband, whether you will save your wife?</a:t>
            </a:r>
          </a:p>
          <a:p>
            <a:r>
              <a:rPr lang="en-US" sz="1200" kern="1200" dirty="0" smtClean="0">
                <a:solidFill>
                  <a:srgbClr val="000000"/>
                </a:solidFill>
                <a:effectLst/>
                <a:latin typeface="Times New Roman" pitchFamily="16" charset="0"/>
                <a:ea typeface="+mn-ea"/>
                <a:cs typeface="+mn-cs"/>
              </a:rPr>
              <a:t>1Co 8:12 But when you thus sin against the brethren, and wound their weak conscience, you sin against Christ</a:t>
            </a:r>
            <a:r>
              <a:rPr lang="en-US" sz="1200" kern="1200" baseline="0" dirty="0" smtClean="0">
                <a:solidFill>
                  <a:srgbClr val="000000"/>
                </a:solidFill>
                <a:effectLst/>
                <a:latin typeface="Times New Roman" pitchFamily="16" charset="0"/>
                <a:ea typeface="+mn-ea"/>
                <a:cs typeface="+mn-cs"/>
              </a:rPr>
              <a:t> </a:t>
            </a:r>
            <a:r>
              <a:rPr lang="en-US" sz="1200" kern="1200" dirty="0" smtClean="0">
                <a:solidFill>
                  <a:srgbClr val="000000"/>
                </a:solidFill>
                <a:effectLst/>
                <a:latin typeface="Times New Roman" pitchFamily="16" charset="0"/>
                <a:ea typeface="+mn-ea"/>
                <a:cs typeface="+mn-cs"/>
              </a:rPr>
              <a:t> 13 Therefore, if food makes my brother stumble, I will never again eat meat, lest I make my brother stumble.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2850041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1Pe 2:2 as newborn babes, desire the pure milk of the word, that you may grow thereby,</a:t>
            </a:r>
          </a:p>
          <a:p>
            <a:r>
              <a:rPr lang="en-US" sz="1200" kern="1200" dirty="0" smtClean="0">
                <a:solidFill>
                  <a:srgbClr val="000000"/>
                </a:solidFill>
                <a:effectLst/>
                <a:latin typeface="Times New Roman" pitchFamily="16" charset="0"/>
                <a:ea typeface="+mn-ea"/>
                <a:cs typeface="+mn-cs"/>
              </a:rPr>
              <a:t> Ac 5:20 "Go, stand in the temple and speak to the people all the words of this life."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311191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3546473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We teach a infant not to touch the hot</a:t>
            </a:r>
            <a:r>
              <a:rPr lang="en-US" sz="1200" kern="1200" baseline="0" dirty="0" smtClean="0">
                <a:solidFill>
                  <a:srgbClr val="000000"/>
                </a:solidFill>
                <a:effectLst/>
                <a:latin typeface="Times New Roman" pitchFamily="16" charset="0"/>
                <a:ea typeface="+mn-ea"/>
                <a:cs typeface="+mn-cs"/>
              </a:rPr>
              <a:t> surface by swatting their hand</a:t>
            </a:r>
          </a:p>
          <a:p>
            <a:r>
              <a:rPr lang="en-US" sz="1200" kern="1200" baseline="0" dirty="0" smtClean="0">
                <a:solidFill>
                  <a:srgbClr val="000000"/>
                </a:solidFill>
                <a:effectLst/>
                <a:latin typeface="Times New Roman" pitchFamily="16" charset="0"/>
                <a:ea typeface="+mn-ea"/>
                <a:cs typeface="+mn-cs"/>
              </a:rPr>
              <a:t>We teach a child or adolescent that they will get burned</a:t>
            </a:r>
          </a:p>
          <a:p>
            <a:r>
              <a:rPr lang="en-US" sz="1200" kern="1200" baseline="0" dirty="0" smtClean="0">
                <a:solidFill>
                  <a:srgbClr val="000000"/>
                </a:solidFill>
                <a:effectLst/>
                <a:latin typeface="Times New Roman" pitchFamily="16" charset="0"/>
                <a:ea typeface="+mn-ea"/>
                <a:cs typeface="+mn-cs"/>
              </a:rPr>
              <a:t>We learn as an adult that anything hot can hurt</a:t>
            </a:r>
          </a:p>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95488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20304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392960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2293064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Mr</a:t>
            </a:r>
            <a:r>
              <a:rPr lang="en-US" sz="1200" kern="1200" dirty="0" smtClean="0">
                <a:solidFill>
                  <a:srgbClr val="000000"/>
                </a:solidFill>
                <a:effectLst/>
                <a:latin typeface="Times New Roman" pitchFamily="16" charset="0"/>
                <a:ea typeface="+mn-ea"/>
                <a:cs typeface="+mn-cs"/>
              </a:rPr>
              <a:t> 9:43 "If your hand causes you to sin, cut it off. It is better for you to enter into life maimed, rather than having two hands, to go to hell, into the fire that shall never be quenched</a:t>
            </a:r>
            <a:r>
              <a:rPr lang="en-US" sz="1200" kern="1200" baseline="0" dirty="0" smtClean="0">
                <a:solidFill>
                  <a:srgbClr val="000000"/>
                </a:solidFill>
                <a:effectLst/>
                <a:latin typeface="Times New Roman" pitchFamily="16" charset="0"/>
                <a:ea typeface="+mn-ea"/>
                <a:cs typeface="+mn-cs"/>
              </a:rPr>
              <a:t> </a:t>
            </a:r>
            <a:r>
              <a:rPr lang="en-US" sz="1200" kern="1200" dirty="0" smtClean="0">
                <a:solidFill>
                  <a:srgbClr val="000000"/>
                </a:solidFill>
                <a:effectLst/>
                <a:latin typeface="Times New Roman" pitchFamily="16" charset="0"/>
                <a:ea typeface="+mn-ea"/>
                <a:cs typeface="+mn-cs"/>
              </a:rPr>
              <a:t>44 "where 'Their worm does not die, And the fire is not quenched.‘</a:t>
            </a:r>
          </a:p>
          <a:p>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1:18 the eyes of your understanding being enlightened; that you may know what is the hope of His calling, what are the riches of the glory of His inheritance in the saints,</a:t>
            </a:r>
          </a:p>
          <a:p>
            <a:r>
              <a:rPr lang="en-US" sz="1200" kern="1200" dirty="0" smtClean="0">
                <a:solidFill>
                  <a:srgbClr val="000000"/>
                </a:solidFill>
                <a:effectLst/>
                <a:latin typeface="Times New Roman" pitchFamily="16" charset="0"/>
                <a:ea typeface="+mn-ea"/>
                <a:cs typeface="+mn-cs"/>
              </a:rPr>
              <a:t> 2Co 5:14 For the love of Christ compels us, because we judge thus: that if One died for all, then all died;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3270843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a:effectLst>
                  <a:glow rad="228600">
                    <a:srgbClr val="000000"/>
                  </a:glow>
                </a:effectLst>
              </a:rPr>
              <a:t>1. Sinning </a:t>
            </a:r>
            <a:r>
              <a:rPr lang="en-US" sz="3800" dirty="0" smtClean="0">
                <a:effectLst>
                  <a:glow rad="228600">
                    <a:srgbClr val="000000"/>
                  </a:glow>
                </a:effectLst>
              </a:rPr>
              <a:t>condemns me </a:t>
            </a:r>
          </a:p>
          <a:p>
            <a:pPr marL="0" indent="0" algn="just">
              <a:buNone/>
            </a:pPr>
            <a:r>
              <a:rPr lang="en-US" sz="3800" dirty="0" smtClean="0">
                <a:effectLst>
                  <a:glow rad="228600">
                    <a:srgbClr val="000000"/>
                  </a:glow>
                </a:effectLst>
              </a:rPr>
              <a:t>	John 5:14</a:t>
            </a:r>
            <a:endParaRPr lang="en-US" sz="3800" dirty="0">
              <a:effectLst>
                <a:glow rad="228600">
                  <a:srgbClr val="000000"/>
                </a:glow>
              </a:effectLst>
            </a:endParaRPr>
          </a:p>
          <a:p>
            <a:pPr marL="0" indent="0" algn="just">
              <a:buNone/>
            </a:pPr>
            <a:r>
              <a:rPr lang="en-US" sz="3800" dirty="0">
                <a:effectLst>
                  <a:glow rad="228600">
                    <a:srgbClr val="000000"/>
                  </a:glow>
                </a:effectLst>
              </a:rPr>
              <a:t>2. Causing someone else to sin </a:t>
            </a:r>
            <a:r>
              <a:rPr lang="en-US" sz="3800" dirty="0" smtClean="0">
                <a:effectLst>
                  <a:glow rad="228600">
                    <a:srgbClr val="000000"/>
                  </a:glow>
                </a:effectLst>
              </a:rPr>
              <a:t>is bad </a:t>
            </a:r>
          </a:p>
          <a:p>
            <a:pPr marL="0" indent="0" algn="just">
              <a:buNone/>
            </a:pPr>
            <a:r>
              <a:rPr lang="en-US" sz="3800" dirty="0" smtClean="0">
                <a:effectLst>
                  <a:glow rad="228600">
                    <a:srgbClr val="000000"/>
                  </a:glow>
                </a:effectLst>
              </a:rPr>
              <a:t>	Matthew 18:7</a:t>
            </a:r>
            <a:endParaRPr lang="en-US" sz="3800" dirty="0">
              <a:effectLst>
                <a:glow rad="228600">
                  <a:srgbClr val="000000"/>
                </a:glow>
              </a:effectLst>
            </a:endParaRPr>
          </a:p>
          <a:p>
            <a:pPr marL="0" indent="0" algn="just">
              <a:buNone/>
            </a:pPr>
            <a:r>
              <a:rPr lang="en-US" sz="3800" dirty="0">
                <a:effectLst>
                  <a:glow rad="228600">
                    <a:srgbClr val="000000"/>
                  </a:glow>
                </a:effectLst>
              </a:rPr>
              <a:t>3. What </a:t>
            </a:r>
            <a:r>
              <a:rPr lang="en-US" sz="3800" dirty="0" smtClean="0">
                <a:effectLst>
                  <a:glow rad="228600">
                    <a:srgbClr val="000000"/>
                  </a:glow>
                </a:effectLst>
              </a:rPr>
              <a:t>does </a:t>
            </a:r>
            <a:r>
              <a:rPr lang="en-US" sz="3800" dirty="0">
                <a:effectLst>
                  <a:glow rad="228600">
                    <a:srgbClr val="000000"/>
                  </a:glow>
                </a:effectLst>
              </a:rPr>
              <a:t>God want me to </a:t>
            </a:r>
            <a:r>
              <a:rPr lang="en-US" sz="3800" dirty="0" smtClean="0">
                <a:effectLst>
                  <a:glow rad="228600">
                    <a:srgbClr val="000000"/>
                  </a:glow>
                </a:effectLst>
              </a:rPr>
              <a:t>do</a:t>
            </a:r>
            <a:r>
              <a:rPr lang="en-US" sz="3800" dirty="0" smtClean="0">
                <a:effectLst>
                  <a:glow rad="228600">
                    <a:srgbClr val="000000"/>
                  </a:glow>
                </a:effectLst>
              </a:rPr>
              <a:t>?</a:t>
            </a:r>
            <a:r>
              <a:rPr lang="en-US" sz="3800" dirty="0">
                <a:effectLst>
                  <a:glow rad="228600">
                    <a:srgbClr val="000000"/>
                  </a:glow>
                </a:effectLst>
              </a:rPr>
              <a:t>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Ephesians 5:10</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Sin</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66578854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a:effectLst>
                  <a:glow rad="228600">
                    <a:srgbClr val="000000"/>
                  </a:glow>
                </a:effectLst>
              </a:rPr>
              <a:t>1. I go to church to take the Lord’s </a:t>
            </a:r>
            <a:r>
              <a:rPr lang="en-US" sz="3800" dirty="0" smtClean="0">
                <a:effectLst>
                  <a:glow rad="228600">
                    <a:srgbClr val="000000"/>
                  </a:glow>
                </a:effectLst>
              </a:rPr>
              <a:t>Supper</a:t>
            </a:r>
          </a:p>
          <a:p>
            <a:pPr marL="0" indent="0" algn="just">
              <a:buNone/>
            </a:pPr>
            <a:r>
              <a:rPr lang="en-US" sz="3800" dirty="0" smtClean="0">
                <a:effectLst>
                  <a:glow rad="228600">
                    <a:srgbClr val="000000"/>
                  </a:glow>
                </a:effectLst>
              </a:rPr>
              <a:t>	Acts 20:7</a:t>
            </a:r>
            <a:endParaRPr lang="en-US" sz="3800" dirty="0">
              <a:effectLst>
                <a:glow rad="228600">
                  <a:srgbClr val="000000"/>
                </a:glow>
              </a:effectLst>
            </a:endParaRPr>
          </a:p>
          <a:p>
            <a:pPr marL="0" indent="0" algn="just">
              <a:buNone/>
            </a:pPr>
            <a:r>
              <a:rPr lang="en-US" sz="3800" dirty="0">
                <a:effectLst>
                  <a:glow rad="228600">
                    <a:srgbClr val="000000"/>
                  </a:glow>
                </a:effectLst>
              </a:rPr>
              <a:t>2. I go to worship </a:t>
            </a:r>
            <a:r>
              <a:rPr lang="en-US" sz="3800" dirty="0" smtClean="0">
                <a:effectLst>
                  <a:glow rad="228600">
                    <a:srgbClr val="000000"/>
                  </a:glow>
                </a:effectLst>
              </a:rPr>
              <a:t>God</a:t>
            </a:r>
          </a:p>
          <a:p>
            <a:pPr marL="0" indent="0" algn="just">
              <a:buNone/>
            </a:pPr>
            <a:r>
              <a:rPr lang="en-US" sz="3800" dirty="0" smtClean="0">
                <a:effectLst>
                  <a:glow rad="228600">
                    <a:srgbClr val="000000"/>
                  </a:glow>
                </a:effectLst>
              </a:rPr>
              <a:t>	John 9:31</a:t>
            </a:r>
            <a:endParaRPr lang="en-US" sz="3800" dirty="0">
              <a:effectLst>
                <a:glow rad="228600">
                  <a:srgbClr val="000000"/>
                </a:glow>
              </a:effectLst>
            </a:endParaRPr>
          </a:p>
          <a:p>
            <a:pPr marL="0" indent="0" algn="just">
              <a:buNone/>
            </a:pPr>
            <a:r>
              <a:rPr lang="en-US" sz="3800" dirty="0">
                <a:effectLst>
                  <a:glow rad="228600">
                    <a:srgbClr val="000000"/>
                  </a:glow>
                </a:effectLst>
              </a:rPr>
              <a:t>3. I go to encourage other Christians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Hebrews 10:24-25</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Assembly</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465970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600" dirty="0">
                <a:effectLst>
                  <a:glow rad="228600">
                    <a:srgbClr val="000000"/>
                  </a:glow>
                </a:effectLst>
              </a:rPr>
              <a:t>1. My choices have </a:t>
            </a:r>
            <a:r>
              <a:rPr lang="en-US" sz="3600" dirty="0" smtClean="0">
                <a:effectLst>
                  <a:glow rad="228600">
                    <a:srgbClr val="000000"/>
                  </a:glow>
                </a:effectLst>
              </a:rPr>
              <a:t>consequences</a:t>
            </a:r>
          </a:p>
          <a:p>
            <a:pPr marL="0" indent="0" algn="just">
              <a:buNone/>
            </a:pPr>
            <a:r>
              <a:rPr lang="en-US" sz="3600" dirty="0" smtClean="0">
                <a:effectLst>
                  <a:glow rad="228600">
                    <a:srgbClr val="000000"/>
                  </a:glow>
                </a:effectLst>
              </a:rPr>
              <a:t>	Romans 6:23</a:t>
            </a:r>
            <a:endParaRPr lang="en-US" sz="3600" dirty="0">
              <a:effectLst>
                <a:glow rad="228600">
                  <a:srgbClr val="000000"/>
                </a:glow>
              </a:effectLst>
            </a:endParaRPr>
          </a:p>
          <a:p>
            <a:pPr marL="0" indent="0" algn="just">
              <a:buNone/>
            </a:pPr>
            <a:r>
              <a:rPr lang="en-US" sz="3600" dirty="0">
                <a:effectLst>
                  <a:glow rad="228600">
                    <a:srgbClr val="000000"/>
                  </a:glow>
                </a:effectLst>
              </a:rPr>
              <a:t>2. My choices have unforeseen </a:t>
            </a:r>
            <a:r>
              <a:rPr lang="en-US" sz="3600" dirty="0" smtClean="0">
                <a:effectLst>
                  <a:glow rad="228600">
                    <a:srgbClr val="000000"/>
                  </a:glow>
                </a:effectLst>
              </a:rPr>
              <a:t>consequences</a:t>
            </a:r>
          </a:p>
          <a:p>
            <a:pPr marL="0" indent="0" algn="just">
              <a:buNone/>
            </a:pPr>
            <a:r>
              <a:rPr lang="en-US" sz="3600" dirty="0" smtClean="0">
                <a:effectLst>
                  <a:glow rad="228600">
                    <a:srgbClr val="000000"/>
                  </a:glow>
                </a:effectLst>
              </a:rPr>
              <a:t>	1 Corinthians 7:16</a:t>
            </a:r>
            <a:endParaRPr lang="en-US" sz="3600" dirty="0">
              <a:effectLst>
                <a:glow rad="228600">
                  <a:srgbClr val="000000"/>
                </a:glow>
              </a:effectLst>
            </a:endParaRPr>
          </a:p>
          <a:p>
            <a:pPr marL="0" indent="0" algn="just">
              <a:buNone/>
            </a:pPr>
            <a:r>
              <a:rPr lang="en-US" sz="3600" dirty="0">
                <a:effectLst>
                  <a:glow rad="228600">
                    <a:srgbClr val="000000"/>
                  </a:glow>
                </a:effectLst>
              </a:rPr>
              <a:t>3. My choices have consequences for </a:t>
            </a:r>
            <a:r>
              <a:rPr lang="en-US" sz="3600" dirty="0" smtClean="0">
                <a:effectLst>
                  <a:glow rad="228600">
                    <a:srgbClr val="000000"/>
                  </a:glow>
                </a:effectLst>
              </a:rPr>
              <a:t>others</a:t>
            </a:r>
            <a:endParaRPr lang="en-US" sz="3600" dirty="0">
              <a:effectLst>
                <a:glow rad="228600">
                  <a:srgbClr val="000000"/>
                </a:glow>
              </a:effectLst>
            </a:endParaRPr>
          </a:p>
          <a:p>
            <a:pPr marL="0" indent="0" algn="just">
              <a:buNone/>
            </a:pPr>
            <a:r>
              <a:rPr lang="en-US" sz="3600" dirty="0" smtClean="0">
                <a:effectLst>
                  <a:glow rad="228600">
                    <a:srgbClr val="000000"/>
                  </a:glow>
                </a:effectLst>
              </a:rPr>
              <a:t>	1 Corinthians 8:12-13</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Choices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3775588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600" dirty="0">
                <a:effectLst>
                  <a:glow rad="228600">
                    <a:srgbClr val="000000"/>
                  </a:glow>
                </a:effectLst>
              </a:rPr>
              <a:t>1. I study the Bible because I am told </a:t>
            </a:r>
            <a:r>
              <a:rPr lang="en-US" sz="3600" dirty="0" smtClean="0">
                <a:effectLst>
                  <a:glow rad="228600">
                    <a:srgbClr val="000000"/>
                  </a:glow>
                </a:effectLst>
              </a:rPr>
              <a:t>to</a:t>
            </a:r>
          </a:p>
          <a:p>
            <a:pPr marL="0" indent="0" algn="just">
              <a:buNone/>
            </a:pPr>
            <a:r>
              <a:rPr lang="en-US" sz="3600" dirty="0" smtClean="0">
                <a:effectLst>
                  <a:glow rad="228600">
                    <a:srgbClr val="000000"/>
                  </a:glow>
                </a:effectLst>
              </a:rPr>
              <a:t>	2 Timothy 2:15</a:t>
            </a:r>
            <a:endParaRPr lang="en-US" sz="3600" dirty="0">
              <a:effectLst>
                <a:glow rad="228600">
                  <a:srgbClr val="000000"/>
                </a:glow>
              </a:effectLst>
            </a:endParaRPr>
          </a:p>
          <a:p>
            <a:pPr marL="0" indent="0" algn="just">
              <a:buNone/>
            </a:pPr>
            <a:r>
              <a:rPr lang="en-US" sz="3600" dirty="0">
                <a:effectLst>
                  <a:glow rad="228600">
                    <a:srgbClr val="000000"/>
                  </a:glow>
                </a:effectLst>
              </a:rPr>
              <a:t>2. I study the Bible because I want </a:t>
            </a:r>
            <a:r>
              <a:rPr lang="en-US" sz="3600" dirty="0" smtClean="0">
                <a:effectLst>
                  <a:glow rad="228600">
                    <a:srgbClr val="000000"/>
                  </a:glow>
                </a:effectLst>
              </a:rPr>
              <a:t>to</a:t>
            </a:r>
          </a:p>
          <a:p>
            <a:pPr marL="0" indent="0" algn="just">
              <a:buNone/>
            </a:pPr>
            <a:r>
              <a:rPr lang="en-US" sz="3600" dirty="0" smtClean="0">
                <a:effectLst>
                  <a:glow rad="228600">
                    <a:srgbClr val="000000"/>
                  </a:glow>
                </a:effectLst>
              </a:rPr>
              <a:t>	1 Peter 2:2</a:t>
            </a:r>
            <a:endParaRPr lang="en-US" sz="3600" dirty="0">
              <a:effectLst>
                <a:glow rad="228600">
                  <a:srgbClr val="000000"/>
                </a:glow>
              </a:effectLst>
            </a:endParaRPr>
          </a:p>
          <a:p>
            <a:pPr marL="0" indent="0" algn="just">
              <a:buNone/>
            </a:pPr>
            <a:r>
              <a:rPr lang="en-US" sz="3600" dirty="0">
                <a:effectLst>
                  <a:glow rad="228600">
                    <a:srgbClr val="000000"/>
                  </a:glow>
                </a:effectLst>
              </a:rPr>
              <a:t>3. I study the Bible because I need </a:t>
            </a:r>
            <a:r>
              <a:rPr lang="en-US" sz="3600" dirty="0" smtClean="0">
                <a:effectLst>
                  <a:glow rad="228600">
                    <a:srgbClr val="000000"/>
                  </a:glow>
                </a:effectLst>
              </a:rPr>
              <a:t>to</a:t>
            </a:r>
          </a:p>
          <a:p>
            <a:pPr marL="0" indent="0" algn="just">
              <a:buNone/>
            </a:pPr>
            <a:r>
              <a:rPr lang="en-US" sz="3600" dirty="0">
                <a:effectLst>
                  <a:glow rad="228600">
                    <a:srgbClr val="000000"/>
                  </a:glow>
                </a:effectLst>
              </a:rPr>
              <a:t>	</a:t>
            </a:r>
            <a:r>
              <a:rPr lang="en-US" sz="3600" dirty="0" smtClean="0">
                <a:effectLst>
                  <a:glow rad="228600">
                    <a:srgbClr val="000000"/>
                  </a:glow>
                </a:effectLst>
              </a:rPr>
              <a:t>Acts 5:20</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000" dirty="0" smtClean="0">
                <a:effectLst>
                  <a:glow rad="228600">
                    <a:srgbClr val="030400"/>
                  </a:glow>
                  <a:outerShdw blurRad="50800" dist="63500" dir="2700000" algn="tl" rotWithShape="0">
                    <a:srgbClr val="000000">
                      <a:alpha val="48000"/>
                    </a:srgbClr>
                  </a:outerShdw>
                </a:effectLst>
                <a:latin typeface="+mn-lt"/>
              </a:rPr>
              <a:t>Maturity and Understanding</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69917082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600" dirty="0" smtClean="0">
                <a:effectLst>
                  <a:glow rad="228600">
                    <a:srgbClr val="000000"/>
                  </a:glow>
                </a:effectLst>
              </a:rPr>
              <a:t>We need to labor to expand our spirituality</a:t>
            </a:r>
          </a:p>
          <a:p>
            <a:pPr marL="0" indent="0" algn="just">
              <a:buNone/>
            </a:pPr>
            <a:endParaRPr lang="en-US" sz="3600" dirty="0">
              <a:effectLst>
                <a:glow rad="228600">
                  <a:srgbClr val="000000"/>
                </a:glow>
              </a:effectLst>
            </a:endParaRPr>
          </a:p>
          <a:p>
            <a:pPr marL="0" indent="0" algn="just">
              <a:buNone/>
            </a:pPr>
            <a:r>
              <a:rPr lang="en-US" sz="3600" dirty="0" smtClean="0">
                <a:effectLst>
                  <a:glow rad="228600">
                    <a:srgbClr val="000000"/>
                  </a:glow>
                </a:effectLst>
              </a:rPr>
              <a:t>We need to accept that there is more to grow</a:t>
            </a:r>
          </a:p>
          <a:p>
            <a:pPr marL="0" indent="0" algn="just">
              <a:buNone/>
            </a:pPr>
            <a:endParaRPr lang="en-US" sz="3600" dirty="0">
              <a:effectLst>
                <a:glow rad="228600">
                  <a:srgbClr val="000000"/>
                </a:glow>
              </a:effectLst>
            </a:endParaRPr>
          </a:p>
          <a:p>
            <a:pPr marL="0" indent="0" algn="just">
              <a:buNone/>
            </a:pPr>
            <a:r>
              <a:rPr lang="en-US" sz="3600" dirty="0" smtClean="0">
                <a:effectLst>
                  <a:glow rad="228600">
                    <a:srgbClr val="000000"/>
                  </a:glow>
                </a:effectLst>
              </a:rPr>
              <a:t>We need to better ourselves in serving God</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5400" dirty="0" smtClean="0">
                <a:effectLst>
                  <a:glow rad="228600">
                    <a:srgbClr val="030400"/>
                  </a:glow>
                  <a:outerShdw blurRad="50800" dist="63500" dir="2700000" algn="tl" rotWithShape="0">
                    <a:srgbClr val="000000">
                      <a:alpha val="48000"/>
                    </a:srgbClr>
                  </a:outerShdw>
                </a:effectLst>
                <a:latin typeface="+mn-lt"/>
              </a:rPr>
              <a:t>Maturity and </a:t>
            </a:r>
            <a:r>
              <a:rPr lang="en-US" sz="5400" dirty="0" smtClean="0">
                <a:effectLst>
                  <a:glow rad="228600">
                    <a:srgbClr val="030400"/>
                  </a:glow>
                  <a:outerShdw blurRad="50800" dist="63500" dir="2700000" algn="tl" rotWithShape="0">
                    <a:srgbClr val="000000">
                      <a:alpha val="48000"/>
                    </a:srgbClr>
                  </a:outerShdw>
                </a:effectLst>
                <a:latin typeface="+mn-lt"/>
              </a:rPr>
              <a:t>Self-Examination</a:t>
            </a:r>
            <a:endParaRPr lang="en-US" sz="5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87325501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28600" y="209550"/>
            <a:ext cx="8763000" cy="3733800"/>
          </a:xfrm>
        </p:spPr>
        <p:txBody>
          <a:bodyPr>
            <a:noAutofit/>
          </a:bodyPr>
          <a:lstStyle/>
          <a:p>
            <a:pPr marL="0" indent="0" algn="just">
              <a:buNone/>
            </a:pPr>
            <a:r>
              <a:rPr lang="en-US" sz="5200" dirty="0" smtClean="0">
                <a:effectLst>
                  <a:glow rad="228600">
                    <a:srgbClr val="000000"/>
                  </a:glow>
                </a:effectLst>
              </a:rPr>
              <a:t>How Do We Obtain Eternal Life</a:t>
            </a:r>
          </a:p>
          <a:p>
            <a:pPr marL="0" indent="0" algn="just">
              <a:buNone/>
            </a:pPr>
            <a:endParaRPr lang="en-US" sz="800" i="1" dirty="0" smtClean="0">
              <a:effectLst>
                <a:glow rad="228600">
                  <a:srgbClr val="000000"/>
                </a:glow>
              </a:effectLst>
            </a:endParaRPr>
          </a:p>
          <a:p>
            <a:pPr marL="0" indent="0" algn="just">
              <a:buNone/>
            </a:pPr>
            <a:r>
              <a:rPr lang="en-US" sz="4000" dirty="0" smtClean="0">
                <a:effectLst>
                  <a:glow rad="228600">
                    <a:srgbClr val="000000"/>
                  </a:glow>
                </a:effectLst>
              </a:rPr>
              <a:t>	Hearing and Believing</a:t>
            </a:r>
          </a:p>
          <a:p>
            <a:pPr marL="0" indent="0" algn="just">
              <a:buNone/>
            </a:pPr>
            <a:r>
              <a:rPr lang="en-US" sz="4000" dirty="0" smtClean="0">
                <a:effectLst>
                  <a:glow rad="228600">
                    <a:srgbClr val="000000"/>
                  </a:glow>
                </a:effectLst>
              </a:rPr>
              <a:t>	Confessing</a:t>
            </a:r>
          </a:p>
          <a:p>
            <a:pPr marL="0" indent="0" algn="just">
              <a:buNone/>
            </a:pPr>
            <a:r>
              <a:rPr lang="en-US" sz="4000" dirty="0" smtClean="0">
                <a:effectLst>
                  <a:glow rad="228600">
                    <a:srgbClr val="000000"/>
                  </a:glow>
                </a:effectLst>
              </a:rPr>
              <a:t>	Repenting</a:t>
            </a:r>
          </a:p>
          <a:p>
            <a:pPr marL="0" indent="0" algn="just">
              <a:buNone/>
            </a:pPr>
            <a:r>
              <a:rPr lang="en-US" sz="4000" dirty="0" smtClean="0">
                <a:effectLst>
                  <a:glow rad="228600">
                    <a:srgbClr val="000000"/>
                  </a:glow>
                </a:effectLst>
              </a:rPr>
              <a:t>	Being Baptized</a:t>
            </a:r>
          </a:p>
          <a:p>
            <a:pPr marL="0" indent="0" algn="just">
              <a:buNone/>
            </a:pPr>
            <a:r>
              <a:rPr lang="en-US" sz="4000" dirty="0" smtClean="0">
                <a:effectLst>
                  <a:glow rad="228600">
                    <a:srgbClr val="000000"/>
                  </a:glow>
                </a:effectLst>
              </a:rPr>
              <a:t>	Remaining Faithful</a:t>
            </a:r>
            <a:endParaRPr lang="en-US" sz="4000" dirty="0" smtClean="0">
              <a:effectLst>
                <a:glow rad="228600">
                  <a:srgbClr val="000000"/>
                </a:glow>
              </a:effectLst>
            </a:endParaRP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51090638"/>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4067175" y="9525"/>
            <a:ext cx="5105400" cy="232029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Mind of Maturity</a:t>
            </a:r>
            <a:endParaRPr lang="en-US" sz="6600" dirty="0">
              <a:effectLst>
                <a:glow rad="228600">
                  <a:srgbClr val="030400"/>
                </a:glow>
                <a:outerShdw blurRad="50800" dist="63500" dir="2700000" algn="tl" rotWithShape="0">
                  <a:srgbClr val="000000">
                    <a:alpha val="48000"/>
                  </a:srgbClr>
                </a:outerShdw>
              </a:effectLst>
              <a:latin typeface="+mn-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8150"/>
            <a:ext cx="4486275" cy="4486275"/>
          </a:xfrm>
          <a:prstGeom prst="rect">
            <a:avLst/>
          </a:prstGeom>
        </p:spPr>
      </p:pic>
    </p:spTree>
    <p:extLst>
      <p:ext uri="{BB962C8B-B14F-4D97-AF65-F5344CB8AC3E}">
        <p14:creationId xmlns:p14="http://schemas.microsoft.com/office/powerpoint/2010/main" val="35445494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i="1" dirty="0" smtClean="0">
                <a:effectLst>
                  <a:glow rad="228600">
                    <a:srgbClr val="000000"/>
                  </a:glow>
                </a:effectLst>
              </a:rPr>
              <a:t>Therefore </a:t>
            </a:r>
            <a:r>
              <a:rPr lang="en-US" sz="3800" i="1" dirty="0">
                <a:effectLst>
                  <a:glow rad="228600">
                    <a:srgbClr val="000000"/>
                  </a:glow>
                </a:effectLst>
              </a:rPr>
              <a:t>let us, as many as are mature, have this mind; and if in anything you think otherwise, God will reveal even this to you</a:t>
            </a:r>
            <a:r>
              <a:rPr lang="en-US" sz="3800" i="1" dirty="0" smtClean="0">
                <a:effectLst>
                  <a:glow rad="228600">
                    <a:srgbClr val="000000"/>
                  </a:glow>
                </a:effectLst>
              </a:rPr>
              <a:t>.</a:t>
            </a:r>
            <a:r>
              <a:rPr lang="en-US" sz="3800" dirty="0">
                <a:effectLst>
                  <a:glow rad="228600">
                    <a:srgbClr val="000000"/>
                  </a:glow>
                </a:effectLst>
              </a:rPr>
              <a:t> </a:t>
            </a:r>
            <a:r>
              <a:rPr lang="en-US" sz="3800" dirty="0" smtClean="0">
                <a:effectLst>
                  <a:glow rad="228600">
                    <a:srgbClr val="000000"/>
                  </a:glow>
                </a:effectLst>
              </a:rPr>
              <a:t>						Philippians </a:t>
            </a:r>
            <a:r>
              <a:rPr lang="en-US" sz="3800" dirty="0">
                <a:effectLst>
                  <a:glow rad="228600">
                    <a:srgbClr val="000000"/>
                  </a:glow>
                </a:effectLst>
              </a:rPr>
              <a:t>3:15 </a:t>
            </a:r>
            <a:r>
              <a:rPr lang="en-US" sz="3800" i="1" dirty="0" smtClean="0">
                <a:effectLst>
                  <a:glow rad="228600">
                    <a:srgbClr val="000000"/>
                  </a:glow>
                </a:effectLst>
              </a:rPr>
              <a:t> </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Attitude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7754124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We can discern our maturity by attitude</a:t>
            </a:r>
          </a:p>
          <a:p>
            <a:pPr marL="0" indent="0" algn="just">
              <a:buNone/>
            </a:pPr>
            <a:endParaRPr lang="en-US" sz="3800" dirty="0">
              <a:effectLst>
                <a:glow rad="228600">
                  <a:srgbClr val="000000"/>
                </a:glow>
              </a:effectLst>
            </a:endParaRPr>
          </a:p>
          <a:p>
            <a:pPr marL="0" indent="0" algn="just">
              <a:buNone/>
            </a:pPr>
            <a:r>
              <a:rPr lang="en-US" sz="3800" dirty="0" smtClean="0">
                <a:effectLst>
                  <a:glow rad="228600">
                    <a:srgbClr val="000000"/>
                  </a:glow>
                </a:effectLst>
              </a:rPr>
              <a:t>What motivates our behavior</a:t>
            </a:r>
          </a:p>
          <a:p>
            <a:pPr marL="0" indent="0" algn="just">
              <a:buNone/>
            </a:pPr>
            <a:endParaRPr lang="en-US" sz="3800" dirty="0">
              <a:effectLst>
                <a:glow rad="228600">
                  <a:srgbClr val="000000"/>
                </a:glow>
              </a:effectLst>
            </a:endParaRPr>
          </a:p>
          <a:p>
            <a:pPr marL="0" indent="0" algn="just">
              <a:buNone/>
            </a:pPr>
            <a:r>
              <a:rPr lang="en-US" sz="3800" dirty="0" smtClean="0">
                <a:effectLst>
                  <a:glow rad="228600">
                    <a:srgbClr val="000000"/>
                  </a:glow>
                </a:effectLst>
              </a:rPr>
              <a:t>Maturity has different motivations</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Attitude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8033995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a:effectLst>
                  <a:glow rad="228600">
                    <a:srgbClr val="000000"/>
                  </a:glow>
                </a:effectLst>
              </a:rPr>
              <a:t>1. Its about me;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I </a:t>
            </a:r>
            <a:r>
              <a:rPr lang="en-US" sz="3800" dirty="0">
                <a:effectLst>
                  <a:glow rad="228600">
                    <a:srgbClr val="000000"/>
                  </a:glow>
                </a:effectLst>
              </a:rPr>
              <a:t>don’t want to suffer or be punished</a:t>
            </a:r>
          </a:p>
          <a:p>
            <a:pPr marL="0" indent="0" algn="just">
              <a:buNone/>
            </a:pPr>
            <a:r>
              <a:rPr lang="en-US" sz="3800" dirty="0">
                <a:effectLst>
                  <a:glow rad="228600">
                    <a:srgbClr val="000000"/>
                  </a:glow>
                </a:effectLst>
              </a:rPr>
              <a:t>2. Its about God;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I </a:t>
            </a:r>
            <a:r>
              <a:rPr lang="en-US" sz="3800" dirty="0">
                <a:effectLst>
                  <a:glow rad="228600">
                    <a:srgbClr val="000000"/>
                  </a:glow>
                </a:effectLst>
              </a:rPr>
              <a:t>want to please </a:t>
            </a:r>
            <a:r>
              <a:rPr lang="en-US" sz="3800" dirty="0" smtClean="0">
                <a:effectLst>
                  <a:glow rad="228600">
                    <a:srgbClr val="000000"/>
                  </a:glow>
                </a:effectLst>
              </a:rPr>
              <a:t>Him </a:t>
            </a:r>
          </a:p>
          <a:p>
            <a:pPr marL="0" indent="0" algn="just">
              <a:buNone/>
            </a:pPr>
            <a:r>
              <a:rPr lang="en-US" sz="3800" dirty="0" smtClean="0">
                <a:effectLst>
                  <a:glow rad="228600">
                    <a:srgbClr val="000000"/>
                  </a:glow>
                </a:effectLst>
              </a:rPr>
              <a:t>3</a:t>
            </a:r>
            <a:r>
              <a:rPr lang="en-US" sz="3800" dirty="0">
                <a:effectLst>
                  <a:glow rad="228600">
                    <a:srgbClr val="000000"/>
                  </a:glow>
                </a:effectLst>
              </a:rPr>
              <a:t>. It is about God’s people;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That </a:t>
            </a:r>
            <a:r>
              <a:rPr lang="en-US" sz="3800" dirty="0">
                <a:effectLst>
                  <a:glow rad="228600">
                    <a:srgbClr val="000000"/>
                  </a:glow>
                </a:effectLst>
              </a:rPr>
              <a:t>is where I can find God</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Attitude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2680893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1. </a:t>
            </a:r>
            <a:r>
              <a:rPr lang="en-US" sz="3800" dirty="0">
                <a:effectLst>
                  <a:glow rad="228600">
                    <a:srgbClr val="000000"/>
                  </a:glow>
                </a:effectLst>
              </a:rPr>
              <a:t>I do not want to go to hell</a:t>
            </a:r>
          </a:p>
          <a:p>
            <a:pPr marL="0" indent="0" algn="just">
              <a:buNone/>
            </a:pPr>
            <a:r>
              <a:rPr lang="en-US" sz="3800" dirty="0" smtClean="0">
                <a:effectLst>
                  <a:glow rad="228600">
                    <a:srgbClr val="000000"/>
                  </a:glow>
                </a:effectLst>
              </a:rPr>
              <a:t>	Mark 9:43-44</a:t>
            </a: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2</a:t>
            </a:r>
            <a:r>
              <a:rPr lang="en-US" sz="3800" dirty="0">
                <a:effectLst>
                  <a:glow rad="228600">
                    <a:srgbClr val="000000"/>
                  </a:glow>
                </a:effectLst>
              </a:rPr>
              <a:t>. I want to go to heaven</a:t>
            </a:r>
          </a:p>
          <a:p>
            <a:pPr marL="0" indent="0" algn="just">
              <a:buNone/>
            </a:pPr>
            <a:r>
              <a:rPr lang="en-US" sz="3800" dirty="0" smtClean="0">
                <a:effectLst>
                  <a:glow rad="228600">
                    <a:srgbClr val="000000"/>
                  </a:glow>
                </a:effectLst>
              </a:rPr>
              <a:t>	Ephesians 1:18</a:t>
            </a: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3 </a:t>
            </a:r>
            <a:r>
              <a:rPr lang="en-US" sz="3800" dirty="0">
                <a:effectLst>
                  <a:glow rad="228600">
                    <a:srgbClr val="000000"/>
                  </a:glow>
                </a:effectLst>
              </a:rPr>
              <a:t>I want to please God </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2 Corinthians 5:14</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Maturity and Purpose</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65860131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464548</TotalTime>
  <Words>672</Words>
  <Application>Microsoft Office PowerPoint</Application>
  <PresentationFormat>On-screen Show (16:9)</PresentationFormat>
  <Paragraphs>138</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Mind of Maturity</vt:lpstr>
      <vt:lpstr>Maturity and Attitude</vt:lpstr>
      <vt:lpstr>Maturity and Attitude</vt:lpstr>
      <vt:lpstr>Maturity and Attitude</vt:lpstr>
      <vt:lpstr>Maturity and Purpose</vt:lpstr>
      <vt:lpstr>Maturity and Sin</vt:lpstr>
      <vt:lpstr>Maturity and Assembly</vt:lpstr>
      <vt:lpstr>Maturity and Choices</vt:lpstr>
      <vt:lpstr>Maturity and Understanding</vt:lpstr>
      <vt:lpstr>Maturity and Self-Examination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1788</cp:revision>
  <dcterms:modified xsi:type="dcterms:W3CDTF">2022-01-30T00:42:19Z</dcterms:modified>
</cp:coreProperties>
</file>